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3" r:id="rId20"/>
    <p:sldId id="274" r:id="rId21"/>
    <p:sldId id="275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B7C8E-DD72-4D61-8451-7EDDEE5A6988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90F1C-2E99-47EA-8B3D-0CCAF322B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4A000-7D41-47DA-B101-9F74F733512C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7E5B7-7D9A-480A-9B3D-0FE9E3FC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D193D-FEE8-443D-9402-A99F99C7570B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4AA21-B914-490D-9F7D-B819CF0C7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C99E5-7DF2-479E-A79F-7B2BCB2D1292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844D9-69C4-48C8-A184-742CE62AF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8E2CA-4B56-40DD-9189-C5FDE4AFA441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2A8F-075F-4FEB-B9CD-3896308B2E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16A36-11AD-46F2-9614-57B52AC3C796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F9AC-D015-4856-AA6E-766223CB2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338C-28E4-4F48-936C-B72585B03438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ECEB-6FEA-4691-9343-FB2BBDCCC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178A4-82B6-43D6-A749-C7682FD93676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D97A8-38E8-4732-8F4E-E99612C4C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FA24E-F16C-4E25-A048-361214E72B0B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D1289-2F51-410F-B5A8-EE24CD259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147BD-A495-4E9A-8548-ADBF0F464C2B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67C16-4525-4308-895E-38D0E3B1D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4E70C-382C-49FA-A416-DCF6A33C1362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E2254-62A8-4DBC-9863-6F3C1C1BA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67F5D6-41D4-4438-9B63-4E898A3D199F}" type="datetimeFigureOut">
              <a:rPr lang="en-US"/>
              <a:pPr>
                <a:defRPr/>
              </a:pPr>
              <a:t>4/8/2012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E8405C-F06D-44B7-A46C-57E5BF837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Water Pollution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n-US" smtClean="0"/>
              <a:t>Water Testing Project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A Lot of Water!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3200400" cy="4433888"/>
          </a:xfrm>
        </p:spPr>
        <p:txBody>
          <a:bodyPr/>
          <a:lstStyle/>
          <a:p>
            <a:r>
              <a:rPr lang="en-US" smtClean="0"/>
              <a:t>1,260,000,000,000,000,000,000 liters of water are on Earth</a:t>
            </a:r>
          </a:p>
          <a:p>
            <a:r>
              <a:rPr lang="en-US" smtClean="0"/>
              <a:t>This means that there is plenty of water for every0ne!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920875"/>
            <a:ext cx="47244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132013"/>
            <a:ext cx="5216525" cy="349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Not So Fast . . .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en-US" smtClean="0"/>
              <a:t>Actually, 98% of our water is salt water, so we cannot use it. </a:t>
            </a:r>
            <a:r>
              <a:rPr lang="en-US" smtClean="0">
                <a:sym typeface="Wingdings" pitchFamily="2" charset="2"/>
              </a:rPr>
              <a:t></a:t>
            </a:r>
            <a:endParaRPr lang="en-US" smtClean="0"/>
          </a:p>
        </p:txBody>
      </p:sp>
      <p:graphicFrame>
        <p:nvGraphicFramePr>
          <p:cNvPr id="2355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597400" y="1854200"/>
          <a:ext cx="4140200" cy="4535488"/>
        </p:xfrm>
        <a:graphic>
          <a:graphicData uri="http://schemas.openxmlformats.org/presentationml/2006/ole">
            <p:oleObj spid="_x0000_s23555" r:id="rId3" imgW="4139543" imgH="4535817" progId="Excel.Chart.8">
              <p:embed/>
            </p:oleObj>
          </a:graphicData>
        </a:graphic>
      </p:graphicFrame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563" y="3505200"/>
            <a:ext cx="411480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Wait, there’s less?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1.6% of the Earth’s water is frozen in ice caps, so we cannot use this either.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graphicFrame>
        <p:nvGraphicFramePr>
          <p:cNvPr id="24579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597400" y="1870075"/>
          <a:ext cx="4140200" cy="4535488"/>
        </p:xfrm>
        <a:graphic>
          <a:graphicData uri="http://schemas.openxmlformats.org/presentationml/2006/ole">
            <p:oleObj spid="_x0000_s24579" r:id="rId3" imgW="4139543" imgH="4535817" progId="Excel.Chart.8">
              <p:embed/>
            </p:oleObj>
          </a:graphicData>
        </a:graphic>
      </p:graphicFrame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581400"/>
            <a:ext cx="41529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uk-UA" smtClean="0"/>
              <a:t>О, Боже</a:t>
            </a:r>
            <a:r>
              <a:rPr lang="en-US" smtClean="0"/>
              <a:t> . . .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2895600" cy="4433888"/>
          </a:xfrm>
        </p:spPr>
        <p:txBody>
          <a:bodyPr/>
          <a:lstStyle/>
          <a:p>
            <a:r>
              <a:rPr lang="en-US" smtClean="0"/>
              <a:t>Another 0.36% is too deep in the earth to get. </a:t>
            </a:r>
            <a:r>
              <a:rPr lang="en-US" smtClean="0">
                <a:sym typeface="Wingdings" pitchFamily="2" charset="2"/>
              </a:rPr>
              <a:t></a:t>
            </a:r>
            <a:endParaRPr lang="en-US" smtClean="0"/>
          </a:p>
        </p:txBody>
      </p:sp>
      <p:graphicFrame>
        <p:nvGraphicFramePr>
          <p:cNvPr id="25603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3606800" y="1870075"/>
          <a:ext cx="5130800" cy="4535488"/>
        </p:xfrm>
        <a:graphic>
          <a:graphicData uri="http://schemas.openxmlformats.org/presentationml/2006/ole">
            <p:oleObj spid="_x0000_s25603" r:id="rId3" imgW="5127180" imgH="4535817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Finally!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3810000" cy="44338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Only 0.04% of the earth’s water is found in lakes and rivers.  We are only able to use this water.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What do you think?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It’s definitely much less than you thought, right?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We have to take care of our water.</a:t>
            </a:r>
            <a:endParaRPr lang="en-US" dirty="0"/>
          </a:p>
        </p:txBody>
      </p:sp>
      <p:graphicFrame>
        <p:nvGraphicFramePr>
          <p:cNvPr id="26627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292600" y="1870075"/>
          <a:ext cx="4445000" cy="4535488"/>
        </p:xfrm>
        <a:graphic>
          <a:graphicData uri="http://schemas.openxmlformats.org/presentationml/2006/ole">
            <p:oleObj spid="_x0000_s26627" r:id="rId3" imgW="4444369" imgH="4535817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But Is Our Water Clean?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3048000" cy="4433888"/>
          </a:xfrm>
        </p:spPr>
        <p:txBody>
          <a:bodyPr/>
          <a:lstStyle/>
          <a:p>
            <a:r>
              <a:rPr lang="en-US" smtClean="0"/>
              <a:t>If our water is not clean, there are many things in the water that can harm both humans and the environment.  </a:t>
            </a:r>
          </a:p>
        </p:txBody>
      </p:sp>
      <p:sp>
        <p:nvSpPr>
          <p:cNvPr id="27651" name="Content Placeholder 3"/>
          <p:cNvSpPr>
            <a:spLocks noGrp="1"/>
          </p:cNvSpPr>
          <p:nvPr>
            <p:ph sz="half" idx="2"/>
          </p:nvPr>
        </p:nvSpPr>
        <p:spPr>
          <a:xfrm>
            <a:off x="3810000" y="1920875"/>
            <a:ext cx="48768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2286000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>
                <a:solidFill>
                  <a:srgbClr val="FF0000"/>
                </a:solidFill>
              </a:rPr>
              <a:t>First Source </a:t>
            </a:r>
            <a:r>
              <a:rPr lang="en-US" smtClean="0"/>
              <a:t>– Human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3505200" cy="4433888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Factories</a:t>
            </a:r>
            <a:r>
              <a:rPr lang="en-US" dirty="0" smtClean="0"/>
              <a:t> sometimes dump </a:t>
            </a:r>
            <a:r>
              <a:rPr lang="en-US" dirty="0" smtClean="0">
                <a:solidFill>
                  <a:srgbClr val="0070C0"/>
                </a:solidFill>
              </a:rPr>
              <a:t>toxic waste </a:t>
            </a:r>
            <a:r>
              <a:rPr lang="en-US" dirty="0" smtClean="0"/>
              <a:t>into our </a:t>
            </a:r>
            <a:r>
              <a:rPr lang="en-US" dirty="0" smtClean="0">
                <a:solidFill>
                  <a:srgbClr val="0070C0"/>
                </a:solidFill>
              </a:rPr>
              <a:t>lakes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rivers</a:t>
            </a:r>
            <a:r>
              <a:rPr lang="en-US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This kills the animals that live there.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It will make you very </a:t>
            </a:r>
            <a:r>
              <a:rPr lang="en-US" dirty="0" smtClean="0">
                <a:solidFill>
                  <a:srgbClr val="0070C0"/>
                </a:solidFill>
              </a:rPr>
              <a:t>sick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70C0"/>
                </a:solidFill>
              </a:rPr>
              <a:t>cause cancer, organ problems, or even death</a:t>
            </a:r>
            <a:r>
              <a:rPr lang="en-US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Chloride </a:t>
            </a:r>
            <a:r>
              <a:rPr lang="en-US" dirty="0" smtClean="0"/>
              <a:t>in the water can tell you that there is some </a:t>
            </a:r>
            <a:r>
              <a:rPr lang="en-US" dirty="0" smtClean="0">
                <a:solidFill>
                  <a:srgbClr val="0070C0"/>
                </a:solidFill>
              </a:rPr>
              <a:t>pollution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920875"/>
            <a:ext cx="4800600" cy="4433888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951038"/>
            <a:ext cx="35814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First Source Pt.2 </a:t>
            </a:r>
            <a:r>
              <a:rPr lang="en-US" dirty="0" smtClean="0"/>
              <a:t>– Fertilizer and Pesticides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Fertilizer</a:t>
            </a:r>
            <a:r>
              <a:rPr lang="en-US" dirty="0" smtClean="0"/>
              <a:t> helps farmers </a:t>
            </a:r>
            <a:r>
              <a:rPr lang="en-US" dirty="0" smtClean="0">
                <a:solidFill>
                  <a:srgbClr val="0070C0"/>
                </a:solidFill>
              </a:rPr>
              <a:t>grow strong vegetables and fruit</a:t>
            </a:r>
            <a:r>
              <a:rPr lang="en-US" dirty="0" smtClean="0"/>
              <a:t>, and pesticides </a:t>
            </a:r>
            <a:r>
              <a:rPr lang="en-US" dirty="0" smtClean="0">
                <a:solidFill>
                  <a:srgbClr val="0070C0"/>
                </a:solidFill>
              </a:rPr>
              <a:t>kill insects</a:t>
            </a:r>
            <a:r>
              <a:rPr lang="en-US" dirty="0" smtClean="0"/>
              <a:t>.  Sadly, these can enter the water that you drink.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Fertilizer</a:t>
            </a:r>
            <a:r>
              <a:rPr lang="en-US" dirty="0" smtClean="0"/>
              <a:t> – contains </a:t>
            </a:r>
            <a:r>
              <a:rPr lang="en-US" dirty="0" smtClean="0">
                <a:solidFill>
                  <a:srgbClr val="FF0000"/>
                </a:solidFill>
              </a:rPr>
              <a:t>nitrite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nitrate </a:t>
            </a:r>
            <a:r>
              <a:rPr lang="en-US" dirty="0" smtClean="0"/>
              <a:t>which cause </a:t>
            </a:r>
            <a:r>
              <a:rPr lang="en-US" dirty="0" smtClean="0">
                <a:solidFill>
                  <a:srgbClr val="0070C0"/>
                </a:solidFill>
              </a:rPr>
              <a:t>breathing problems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death</a:t>
            </a:r>
            <a:r>
              <a:rPr lang="en-US" dirty="0" smtClean="0"/>
              <a:t> for infants.  </a:t>
            </a:r>
            <a:r>
              <a:rPr lang="en-US" dirty="0" smtClean="0">
                <a:solidFill>
                  <a:srgbClr val="FF0000"/>
                </a:solidFill>
              </a:rPr>
              <a:t>Sulfate</a:t>
            </a:r>
            <a:r>
              <a:rPr lang="en-US" dirty="0" smtClean="0"/>
              <a:t> can cause </a:t>
            </a:r>
            <a:r>
              <a:rPr lang="en-US" dirty="0" smtClean="0">
                <a:solidFill>
                  <a:srgbClr val="0070C0"/>
                </a:solidFill>
              </a:rPr>
              <a:t>diarrhea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Pesticides </a:t>
            </a:r>
            <a:r>
              <a:rPr lang="en-US" dirty="0" smtClean="0"/>
              <a:t>can cause </a:t>
            </a:r>
            <a:r>
              <a:rPr lang="en-US" dirty="0" smtClean="0">
                <a:solidFill>
                  <a:srgbClr val="0070C0"/>
                </a:solidFill>
              </a:rPr>
              <a:t>burns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nausea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convulsions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0070C0"/>
                </a:solidFill>
              </a:rPr>
              <a:t>poor health</a:t>
            </a:r>
            <a:r>
              <a:rPr lang="en-US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314700"/>
            <a:ext cx="42164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>
                <a:solidFill>
                  <a:srgbClr val="FF0000"/>
                </a:solidFill>
              </a:rPr>
              <a:t>First Source Pt. 3 </a:t>
            </a:r>
            <a:r>
              <a:rPr lang="en-US" smtClean="0">
                <a:solidFill>
                  <a:schemeClr val="tx1"/>
                </a:solidFill>
              </a:rPr>
              <a:t>- Acid Rain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Acid rain </a:t>
            </a:r>
            <a:r>
              <a:rPr lang="en-US" smtClean="0"/>
              <a:t>is produced from chemicals from </a:t>
            </a:r>
            <a:r>
              <a:rPr lang="en-US" smtClean="0">
                <a:solidFill>
                  <a:srgbClr val="0070C0"/>
                </a:solidFill>
              </a:rPr>
              <a:t>factories</a:t>
            </a:r>
            <a:r>
              <a:rPr lang="en-US" smtClean="0"/>
              <a:t> in the air.</a:t>
            </a:r>
          </a:p>
          <a:p>
            <a:r>
              <a:rPr lang="en-US" smtClean="0"/>
              <a:t>It makes water more </a:t>
            </a:r>
            <a:r>
              <a:rPr lang="en-US" smtClean="0">
                <a:solidFill>
                  <a:srgbClr val="0070C0"/>
                </a:solidFill>
              </a:rPr>
              <a:t>acidic</a:t>
            </a:r>
            <a:r>
              <a:rPr lang="en-US" smtClean="0"/>
              <a:t>, and the more acidic it is, the more unhealthy it is for the </a:t>
            </a:r>
            <a:r>
              <a:rPr lang="en-US" smtClean="0">
                <a:solidFill>
                  <a:srgbClr val="0070C0"/>
                </a:solidFill>
              </a:rPr>
              <a:t>stomach</a:t>
            </a:r>
            <a:r>
              <a:rPr lang="en-US" smtClean="0"/>
              <a:t>.</a:t>
            </a:r>
          </a:p>
        </p:txBody>
      </p:sp>
      <p:sp>
        <p:nvSpPr>
          <p:cNvPr id="3072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4225" y="1981200"/>
            <a:ext cx="394017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Second Source – Parasites and Bacteria</a:t>
            </a:r>
            <a:endParaRPr lang="en-US" dirty="0"/>
          </a:p>
        </p:txBody>
      </p:sp>
      <p:sp>
        <p:nvSpPr>
          <p:cNvPr id="3174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en-US" smtClean="0"/>
              <a:t>Sometimes, if the water is not clean, parasites and bacteria can enter your body.</a:t>
            </a:r>
          </a:p>
          <a:p>
            <a:r>
              <a:rPr lang="en-US" smtClean="0"/>
              <a:t>They live in your stomach and can cause diarrhea, vomiting, and poor health.</a:t>
            </a:r>
          </a:p>
        </p:txBody>
      </p:sp>
      <p:sp>
        <p:nvSpPr>
          <p:cNvPr id="3174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905000"/>
            <a:ext cx="3743325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Why is Water Important?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865313"/>
            <a:ext cx="6642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>
                <a:solidFill>
                  <a:srgbClr val="00B050"/>
                </a:solidFill>
              </a:rPr>
              <a:t>Third Source </a:t>
            </a:r>
            <a:r>
              <a:rPr lang="en-US" smtClean="0">
                <a:solidFill>
                  <a:schemeClr val="tx1"/>
                </a:solidFill>
              </a:rPr>
              <a:t>- Old Pipes</a:t>
            </a:r>
            <a:endParaRPr lang="en-US" smtClean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The metal of old pipes can be in your drinking water.</a:t>
            </a:r>
            <a:endParaRPr lang="en-US" dirty="0" smtClean="0">
              <a:solidFill>
                <a:srgbClr val="00B05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00B050"/>
                </a:solidFill>
              </a:rPr>
              <a:t>Copper </a:t>
            </a:r>
            <a:r>
              <a:rPr lang="en-US" dirty="0" smtClean="0"/>
              <a:t>can cause stomach problems as well as liver and kidney damage.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00B050"/>
                </a:solidFill>
              </a:rPr>
              <a:t>Lead </a:t>
            </a:r>
            <a:r>
              <a:rPr lang="en-US" dirty="0" smtClean="0"/>
              <a:t>can affect thinking in children and high blood pressure and kidney problems in adults.</a:t>
            </a: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828800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C000"/>
                </a:solidFill>
              </a:rPr>
              <a:t>Fourth Source </a:t>
            </a:r>
            <a:r>
              <a:rPr lang="en-US" dirty="0" smtClean="0">
                <a:solidFill>
                  <a:schemeClr val="tx1"/>
                </a:solidFill>
              </a:rPr>
              <a:t>- Water Cleaning Chemicals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en-US" smtClean="0"/>
              <a:t>Chemicals to clean water are usually good but too much of it can be bad for your health.</a:t>
            </a:r>
          </a:p>
          <a:p>
            <a:r>
              <a:rPr lang="en-US" smtClean="0">
                <a:solidFill>
                  <a:srgbClr val="FFC000"/>
                </a:solidFill>
              </a:rPr>
              <a:t>Chlorine </a:t>
            </a:r>
            <a:r>
              <a:rPr lang="en-US" smtClean="0"/>
              <a:t>can cause </a:t>
            </a:r>
            <a:r>
              <a:rPr lang="en-US" smtClean="0">
                <a:solidFill>
                  <a:srgbClr val="0070C0"/>
                </a:solidFill>
              </a:rPr>
              <a:t>irritation</a:t>
            </a:r>
            <a:r>
              <a:rPr lang="en-US" smtClean="0"/>
              <a:t> and </a:t>
            </a:r>
            <a:r>
              <a:rPr lang="en-US" smtClean="0">
                <a:solidFill>
                  <a:srgbClr val="0070C0"/>
                </a:solidFill>
              </a:rPr>
              <a:t>increase risk of cancer</a:t>
            </a:r>
            <a:r>
              <a:rPr lang="en-US" smtClean="0"/>
              <a:t>.</a:t>
            </a:r>
            <a:endParaRPr lang="en-US" smtClean="0">
              <a:solidFill>
                <a:srgbClr val="FFC000"/>
              </a:solidFill>
            </a:endParaRPr>
          </a:p>
        </p:txBody>
      </p:sp>
      <p:sp>
        <p:nvSpPr>
          <p:cNvPr id="3379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943100"/>
            <a:ext cx="31242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7030A0"/>
                </a:solidFill>
              </a:rPr>
              <a:t>Fifth Source </a:t>
            </a:r>
            <a:r>
              <a:rPr lang="en-US" dirty="0" smtClean="0">
                <a:solidFill>
                  <a:schemeClr val="tx1"/>
                </a:solidFill>
              </a:rPr>
              <a:t>- Dirty Soil and Waste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If the water is not cleaned properly, </a:t>
            </a:r>
            <a:r>
              <a:rPr lang="en-US" dirty="0" smtClean="0">
                <a:solidFill>
                  <a:srgbClr val="0070C0"/>
                </a:solidFill>
              </a:rPr>
              <a:t>dirty soil and human and animal waste </a:t>
            </a:r>
            <a:r>
              <a:rPr lang="en-US" dirty="0" smtClean="0"/>
              <a:t>can be in the water.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Coming from human waste, </a:t>
            </a:r>
            <a:r>
              <a:rPr lang="en-US" dirty="0" smtClean="0">
                <a:solidFill>
                  <a:srgbClr val="7030A0"/>
                </a:solidFill>
              </a:rPr>
              <a:t>nitrite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030A0"/>
                </a:solidFill>
              </a:rPr>
              <a:t>nitrate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7030A0"/>
                </a:solidFill>
              </a:rPr>
              <a:t>sulfate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7030A0"/>
                </a:solidFill>
              </a:rPr>
              <a:t>chloride</a:t>
            </a:r>
            <a:r>
              <a:rPr lang="en-US" dirty="0" smtClean="0"/>
              <a:t> together can cause </a:t>
            </a:r>
            <a:r>
              <a:rPr lang="en-US" dirty="0" smtClean="0">
                <a:solidFill>
                  <a:srgbClr val="0070C0"/>
                </a:solidFill>
              </a:rPr>
              <a:t>breathing problems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diarrhea</a:t>
            </a:r>
            <a:r>
              <a:rPr lang="en-US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Coming from soil, </a:t>
            </a:r>
            <a:r>
              <a:rPr lang="en-US" dirty="0" smtClean="0">
                <a:solidFill>
                  <a:srgbClr val="7030A0"/>
                </a:solidFill>
              </a:rPr>
              <a:t>hydrogen sulfide</a:t>
            </a:r>
            <a:r>
              <a:rPr lang="en-US" dirty="0" smtClean="0"/>
              <a:t> can produce </a:t>
            </a:r>
            <a:r>
              <a:rPr lang="en-US" dirty="0" smtClean="0">
                <a:solidFill>
                  <a:srgbClr val="0070C0"/>
                </a:solidFill>
              </a:rPr>
              <a:t>nausea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sickness</a:t>
            </a:r>
            <a:r>
              <a:rPr lang="en-US" dirty="0" smtClean="0"/>
              <a:t>, or </a:t>
            </a:r>
            <a:r>
              <a:rPr lang="en-US" dirty="0" smtClean="0">
                <a:solidFill>
                  <a:srgbClr val="0070C0"/>
                </a:solidFill>
              </a:rPr>
              <a:t>death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3863" y="2819400"/>
            <a:ext cx="4808537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Is Ukraine Safe?</a:t>
            </a:r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646238" y="1935163"/>
            <a:ext cx="5853112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For Drinking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3124200" cy="44338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Water is essential for life.  People need to drink water to live.  In fact, the human body is 60% water.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By drinking water, you have more energy, can exercise, and fight illness better.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886200" y="1920875"/>
            <a:ext cx="4800600" cy="44338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6788" y="2286000"/>
            <a:ext cx="5476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For Bathing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3200400" cy="4433888"/>
          </a:xfrm>
        </p:spPr>
        <p:txBody>
          <a:bodyPr/>
          <a:lstStyle/>
          <a:p>
            <a:r>
              <a:rPr lang="en-US" smtClean="0"/>
              <a:t>We need water to keep ourselves clean.  Not only can washing everyday make you feel better, but it can also reduce the risk of getting sick.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920875"/>
            <a:ext cx="48006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912938"/>
            <a:ext cx="3962400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Cleaning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2895600" cy="4433888"/>
          </a:xfrm>
        </p:spPr>
        <p:txBody>
          <a:bodyPr/>
          <a:lstStyle/>
          <a:p>
            <a:r>
              <a:rPr lang="en-US" smtClean="0"/>
              <a:t>We need water for cleaning!  Without water, we could not clean our clothes, houses, dishes, or even a car!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1213" y="2209800"/>
            <a:ext cx="5468937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Where Do We Get Our Water From?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2667000" cy="4433888"/>
          </a:xfrm>
        </p:spPr>
        <p:txBody>
          <a:bodyPr/>
          <a:lstStyle/>
          <a:p>
            <a:r>
              <a:rPr lang="en-US" smtClean="0"/>
              <a:t>Sometimes, in bottled water.</a:t>
            </a:r>
          </a:p>
          <a:p>
            <a:r>
              <a:rPr lang="en-US" smtClean="0"/>
              <a:t>Is it good?  The water is often clean, but often we use a lot of plastic.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sz="half" idx="2"/>
          </p:nvPr>
        </p:nvSpPr>
        <p:spPr>
          <a:xfrm>
            <a:off x="3276600" y="1920875"/>
            <a:ext cx="54102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6913" y="2133600"/>
            <a:ext cx="574198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Well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2286000" cy="4433888"/>
          </a:xfrm>
        </p:spPr>
        <p:txBody>
          <a:bodyPr/>
          <a:lstStyle/>
          <a:p>
            <a:r>
              <a:rPr lang="en-US" smtClean="0"/>
              <a:t>Convenient</a:t>
            </a:r>
          </a:p>
          <a:p>
            <a:r>
              <a:rPr lang="en-US" smtClean="0"/>
              <a:t>Risky because this water is not tested for quality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920875"/>
            <a:ext cx="52578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752600"/>
            <a:ext cx="487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Tap Water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2895600" cy="4433888"/>
          </a:xfrm>
        </p:spPr>
        <p:txBody>
          <a:bodyPr/>
          <a:lstStyle/>
          <a:p>
            <a:r>
              <a:rPr lang="en-US" smtClean="0"/>
              <a:t>Very Convenient and easy</a:t>
            </a:r>
          </a:p>
          <a:p>
            <a:r>
              <a:rPr lang="en-US" smtClean="0"/>
              <a:t>Sometimes, the water is very cloudy</a:t>
            </a:r>
          </a:p>
          <a:p>
            <a:r>
              <a:rPr lang="en-US" smtClean="0"/>
              <a:t>How clean is it?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sz="half" idx="2"/>
          </p:nvPr>
        </p:nvSpPr>
        <p:spPr>
          <a:xfrm>
            <a:off x="3733800" y="1920875"/>
            <a:ext cx="49530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905000"/>
            <a:ext cx="35163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But How Much Water Is There?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en-US" smtClean="0"/>
              <a:t>How much water do think there is on the Earth?</a:t>
            </a:r>
          </a:p>
          <a:p>
            <a:r>
              <a:rPr lang="en-US" smtClean="0"/>
              <a:t>Guess!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05000"/>
            <a:ext cx="4452938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882</TotalTime>
  <Words>593</Words>
  <Application>Microsoft Office PowerPoint</Application>
  <PresentationFormat>On-screen Show (4:3)</PresentationFormat>
  <Paragraphs>65</Paragraphs>
  <Slides>23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Constantia</vt:lpstr>
      <vt:lpstr>Arial</vt:lpstr>
      <vt:lpstr>Calibri</vt:lpstr>
      <vt:lpstr>Wingdings 2</vt:lpstr>
      <vt:lpstr>Wingdings</vt:lpstr>
      <vt:lpstr>Flow</vt:lpstr>
      <vt:lpstr>Flow</vt:lpstr>
      <vt:lpstr>Flow</vt:lpstr>
      <vt:lpstr>Flow</vt:lpstr>
      <vt:lpstr>Microsoft Excel Chart</vt:lpstr>
      <vt:lpstr>Slide 1</vt:lpstr>
      <vt:lpstr>Why is Water Important?</vt:lpstr>
      <vt:lpstr>For Drinking</vt:lpstr>
      <vt:lpstr>For Bathing</vt:lpstr>
      <vt:lpstr>Cleaning</vt:lpstr>
      <vt:lpstr>Where Do We Get Our Water From?</vt:lpstr>
      <vt:lpstr>Well</vt:lpstr>
      <vt:lpstr>Tap Water</vt:lpstr>
      <vt:lpstr>But How Much Water Is There?</vt:lpstr>
      <vt:lpstr>A Lot of Water!</vt:lpstr>
      <vt:lpstr>Not So Fast . . .</vt:lpstr>
      <vt:lpstr>Wait, there’s less?</vt:lpstr>
      <vt:lpstr>О, Боже . . .</vt:lpstr>
      <vt:lpstr>Finally!</vt:lpstr>
      <vt:lpstr>But Is Our Water Clean?</vt:lpstr>
      <vt:lpstr>First Source – Human Pollution</vt:lpstr>
      <vt:lpstr>First Source Pt.2 – Fertilizer and Pesticides</vt:lpstr>
      <vt:lpstr>First Source Pt. 3 - Acid Rain</vt:lpstr>
      <vt:lpstr>Second Source – Parasites and Bacteria</vt:lpstr>
      <vt:lpstr>Third Source - Old Pipes</vt:lpstr>
      <vt:lpstr>Fourth Source - Water Cleaning Chemicals</vt:lpstr>
      <vt:lpstr>Fifth Source - Dirty Soil and Waste</vt:lpstr>
      <vt:lpstr>Is Ukraine Safe?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Pollution</dc:title>
  <dc:creator>USER</dc:creator>
  <cp:lastModifiedBy>Theodora</cp:lastModifiedBy>
  <cp:revision>27</cp:revision>
  <dcterms:created xsi:type="dcterms:W3CDTF">2012-03-26T10:17:22Z</dcterms:created>
  <dcterms:modified xsi:type="dcterms:W3CDTF">2012-04-08T18:29:50Z</dcterms:modified>
</cp:coreProperties>
</file>